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Caveat"/>
      <p:regular r:id="rId21"/>
      <p:bold r:id="rId22"/>
    </p:embeddedFont>
    <p:embeddedFont>
      <p:font typeface="Quattrocen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0495f46e0_4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0495f46e0_4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d0495f46e0_4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d0495f46e0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2d0495f46e0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048f6f547_1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048f6f547_1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BDPTZ</a:t>
            </a:r>
            <a:endParaRPr/>
          </a:p>
        </p:txBody>
      </p:sp>
      <p:sp>
        <p:nvSpPr>
          <p:cNvPr id="73" name="Google Shape;73;g2d048f6f547_1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03c90e2b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d03c90e2b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0495f46e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0495f46e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d0495f46e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034" y="3860710"/>
            <a:ext cx="6943932" cy="218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 b="0" l="0" r="0"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025" y="1181550"/>
            <a:ext cx="2338625" cy="237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400" y="1151275"/>
            <a:ext cx="2398325" cy="243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4375" y="3691813"/>
            <a:ext cx="2398325" cy="243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956500" y="1731225"/>
            <a:ext cx="4137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7: Confusion matrix obtained for each subject</a:t>
            </a:r>
            <a:endParaRPr i="1" sz="1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7">
            <a:alphaModFix/>
          </a:blip>
          <a:srcRect b="-3284" l="6672" r="-1057" t="0"/>
          <a:stretch/>
        </p:blipFill>
        <p:spPr>
          <a:xfrm>
            <a:off x="8312575" y="3722125"/>
            <a:ext cx="2221976" cy="24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5025" y="3722125"/>
            <a:ext cx="2338625" cy="23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RESULTS (3)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1524000" y="365125"/>
            <a:ext cx="6615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>
                <a:latin typeface="Caveat"/>
                <a:ea typeface="Caveat"/>
                <a:cs typeface="Caveat"/>
                <a:sym typeface="Caveat"/>
              </a:rPr>
              <a:t>We are Neuroide !!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625" y="1209975"/>
            <a:ext cx="8222198" cy="55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357" l="74920" r="7579" t="0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type="ctrTitle"/>
          </p:nvPr>
        </p:nvSpPr>
        <p:spPr>
          <a:xfrm>
            <a:off x="4385186" y="1720644"/>
            <a:ext cx="7128388" cy="2418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600">
                <a:latin typeface="Quattrocento Sans"/>
                <a:ea typeface="Quattrocento Sans"/>
                <a:cs typeface="Quattrocento Sans"/>
                <a:sym typeface="Quattrocento Sans"/>
              </a:rPr>
              <a:t>"Unleashing the Power of P300 Spellers: Elevating Performance through Cutting-Edge Feature Extraction Analysis"</a:t>
            </a:r>
            <a:endParaRPr sz="6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4751925" y="4203500"/>
            <a:ext cx="63948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de-DE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Diptyajit Das, Bhawna Kapoor, Tanaya Das, Zahra Maleki, Puneet Tomar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2075" y="5383650"/>
            <a:ext cx="1349625" cy="1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8089225" y="6283475"/>
            <a:ext cx="26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is available at github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4278000" y="6301350"/>
            <a:ext cx="25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Email: tomarp@pm.me</a:t>
            </a:r>
            <a:endParaRPr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b="357" l="74920" r="7579" t="0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ctrTitle"/>
          </p:nvPr>
        </p:nvSpPr>
        <p:spPr>
          <a:xfrm>
            <a:off x="4385186" y="1339644"/>
            <a:ext cx="71283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600">
                <a:latin typeface="Quattrocento Sans"/>
                <a:ea typeface="Quattrocento Sans"/>
                <a:cs typeface="Quattrocento Sans"/>
                <a:sym typeface="Quattrocento Sans"/>
              </a:rPr>
              <a:t>"P300 Spellers: Elevating Performance through Cutting-Edge Feature Extraction Analysis"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7040975" y="4324200"/>
            <a:ext cx="181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April 28, 2024</a:t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4751925" y="4965500"/>
            <a:ext cx="63948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lang="de-DE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Diptyajit Das, Bhawna Kapoor, Tanaya Das, Zahra Maleki, Puneet Tomar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7"/>
          <p:cNvSpPr txBox="1"/>
          <p:nvPr/>
        </p:nvSpPr>
        <p:spPr>
          <a:xfrm>
            <a:off x="6902375" y="6185925"/>
            <a:ext cx="20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tomarp@pm.me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822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i="1" lang="de-DE" sz="3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lang="de-DE" sz="3300"/>
              <a:t>Can we design a novel classifier that can improve P300 Speller performance based on features ?</a:t>
            </a:r>
            <a:endParaRPr sz="3300"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8200" y="2682550"/>
            <a:ext cx="6195000" cy="3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9803"/>
              <a:buNone/>
            </a:pPr>
            <a:r>
              <a:rPr lang="de-DE" sz="25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SOTA</a:t>
            </a:r>
            <a:endParaRPr sz="25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57142"/>
              <a:buFont typeface="Arial"/>
              <a:buNone/>
            </a:pPr>
            <a:r>
              <a:rPr lang="de-DE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row/column speller (RC) that flashes an entire column or row of characters 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FFFFF"/>
                </a:solidFill>
              </a:rPr>
              <a:t>Row/Column speller (RC)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FFFFF"/>
                </a:solidFill>
              </a:rPr>
              <a:t>Subjects paid attention to speller flashes with multiple character at once. 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/>
              <a:t>Time-variant Linear Discriminant Analysis (TVLDA)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FFFFF"/>
                </a:solidFill>
              </a:rPr>
              <a:t>Subjects: 5, 8 channels EEG data, 250 Hz sampling rate.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FFFFFF"/>
                </a:solidFill>
              </a:rPr>
              <a:t>TVLDA outperformed LDA classifier with a high accuracy (~90%).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6391" l="4876" r="7894" t="6295"/>
          <a:stretch/>
        </p:blipFill>
        <p:spPr>
          <a:xfrm>
            <a:off x="7489848" y="3233313"/>
            <a:ext cx="4467427" cy="1762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" name="Google Shape;52;p8"/>
          <p:cNvSpPr txBox="1"/>
          <p:nvPr/>
        </p:nvSpPr>
        <p:spPr>
          <a:xfrm>
            <a:off x="7949048" y="5197200"/>
            <a:ext cx="35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[2] Ref. https://doi.org/10.1016/j.neulet.2009.06.045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4727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3600"/>
              <a:t>P300 speller</a:t>
            </a:r>
            <a:endParaRPr sz="3600"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38200" y="2577400"/>
            <a:ext cx="657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i="1" lang="de-D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P3/P300?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Prominent positive event-related potential (ERP) in EEG.</a:t>
            </a:r>
            <a:br>
              <a:rPr b="1" lang="de-DE" sz="2400">
                <a:solidFill>
                  <a:srgbClr val="FFFFFF"/>
                </a:solidFill>
              </a:rPr>
            </a:br>
            <a:endParaRPr b="1" sz="24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Reflects brain activity approx. 300 ms after the target stimuli.</a:t>
            </a:r>
            <a:br>
              <a:rPr b="1" lang="de-DE" sz="2400">
                <a:solidFill>
                  <a:srgbClr val="FFFFFF"/>
                </a:solidFill>
              </a:rPr>
            </a:br>
            <a:endParaRPr b="1" sz="24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Popular in BCI paradigm: easy to detect, high accuracy and speed. 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 b="0" l="0" r="0" t="16978"/>
          <a:stretch/>
        </p:blipFill>
        <p:spPr>
          <a:xfrm>
            <a:off x="8473925" y="3126200"/>
            <a:ext cx="3212100" cy="172863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8500600" y="4900063"/>
            <a:ext cx="32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[1] Ref. https://doi.org/10.1016/j.clinph.2023.11.014.</a:t>
            </a:r>
            <a:endParaRPr sz="2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800" y="457200"/>
            <a:ext cx="9507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600"/>
              <a:t>Methodology </a:t>
            </a:r>
            <a:r>
              <a:rPr i="1" lang="de-DE" sz="3600"/>
              <a:t>(Pre-Processing)</a:t>
            </a:r>
            <a:r>
              <a:rPr lang="de-DE" sz="3600"/>
              <a:t>  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t/>
            </a:r>
            <a:endParaRPr sz="3600"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35000" y="1905000"/>
            <a:ext cx="6636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de-DE" sz="2300">
                <a:solidFill>
                  <a:srgbClr val="FFFFFF"/>
                </a:solidFill>
              </a:rPr>
              <a:t> 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1" lang="de-DE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teps performed:</a:t>
            </a:r>
            <a:endParaRPr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MNE styled Raw object creation (raw data)</a:t>
            </a:r>
            <a:endParaRPr b="1" sz="22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EEG montage creation</a:t>
            </a:r>
            <a:br>
              <a:rPr b="1" lang="de-DE" sz="2200">
                <a:solidFill>
                  <a:srgbClr val="FFFFFF"/>
                </a:solidFill>
              </a:rPr>
            </a:br>
            <a:endParaRPr b="1"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/>
              <a:t>Reference electrodes to common average</a:t>
            </a:r>
            <a:br>
              <a:rPr b="1" lang="de-DE" sz="2200"/>
            </a:br>
            <a:endParaRPr b="1" sz="2200"/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Bandpass filtering (1., 30. hz)</a:t>
            </a:r>
            <a:br>
              <a:rPr b="1" lang="de-DE" sz="2200">
                <a:solidFill>
                  <a:srgbClr val="FFFFFF"/>
                </a:solidFill>
              </a:rPr>
            </a:br>
            <a:endParaRPr b="1"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Epochs creation (-0.1 to 0.8s)</a:t>
            </a:r>
            <a:br>
              <a:rPr b="1" lang="de-DE" sz="2200">
                <a:solidFill>
                  <a:srgbClr val="FFFFFF"/>
                </a:solidFill>
              </a:rPr>
            </a:br>
            <a:endParaRPr b="1" sz="22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Plot evoked for quality control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8393" y="1319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8700" y="1675600"/>
            <a:ext cx="2808394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50250" y="3048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 sz="3600"/>
              <a:t>Methodology - </a:t>
            </a:r>
            <a:r>
              <a:rPr i="1" lang="de-DE" sz="3600"/>
              <a:t>(ML workflows)</a:t>
            </a:r>
            <a:endParaRPr i="1"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75" y="1770925"/>
            <a:ext cx="6435977" cy="41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535000" y="1905000"/>
            <a:ext cx="4086000" cy="3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de-DE" sz="2300">
                <a:solidFill>
                  <a:srgbClr val="FFFFFF"/>
                </a:solidFill>
              </a:rPr>
              <a:t> 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1" lang="de-DE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teps performed:</a:t>
            </a:r>
            <a:endParaRPr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PSD extraction using FFT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labels encoded numerically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psd feature calculated for each epoch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features are normalised -&gt; StandardScaler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addressing class imbalance</a:t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splitting data into training and testing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8064200" y="5870875"/>
            <a:ext cx="2649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RF - RandomForest</a:t>
            </a:r>
            <a:r>
              <a:rPr lang="de-DE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Quality control:</a:t>
            </a:r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243" y="705600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/>
        </p:nvSpPr>
        <p:spPr>
          <a:xfrm>
            <a:off x="7062050" y="3564950"/>
            <a:ext cx="40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2: cleaned events , (target vs non-target)</a:t>
            </a:r>
            <a:endParaRPr i="1" sz="1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1587813" y="5948375"/>
            <a:ext cx="424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3: evoked signal from one subject (target)</a:t>
            </a:r>
            <a:endParaRPr i="1" sz="1500"/>
          </a:p>
        </p:txBody>
      </p:sp>
      <p:sp>
        <p:nvSpPr>
          <p:cNvPr id="88" name="Google Shape;88;p12"/>
          <p:cNvSpPr txBox="1"/>
          <p:nvPr/>
        </p:nvSpPr>
        <p:spPr>
          <a:xfrm>
            <a:off x="2692875" y="3370875"/>
            <a:ext cx="233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1: Trigger information</a:t>
            </a:r>
            <a:endParaRPr i="1" sz="1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6955250" y="5948375"/>
            <a:ext cx="4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4: evoked signal from one subject (non-target)</a:t>
            </a:r>
            <a:endParaRPr i="1" sz="1500"/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225" y="1858325"/>
            <a:ext cx="4243799" cy="159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3300" y="1629725"/>
            <a:ext cx="2844891" cy="20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850" y="4218472"/>
            <a:ext cx="3737676" cy="17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504" y="4218475"/>
            <a:ext cx="3889383" cy="17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</a:t>
            </a:r>
            <a:r>
              <a:rPr lang="de-DE"/>
              <a:t>ESULTS (1)</a:t>
            </a:r>
            <a:r>
              <a:rPr lang="de-DE"/>
              <a:t> </a:t>
            </a:r>
            <a:endParaRPr/>
          </a:p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838200" y="1402776"/>
            <a:ext cx="10515600" cy="4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550" y="1625775"/>
            <a:ext cx="5225800" cy="31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1194950" y="4909700"/>
            <a:ext cx="4689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5: Accuracy of RF classifier for each subject </a:t>
            </a:r>
            <a:endParaRPr i="1" sz="1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" name="Google Shape;103;p13"/>
          <p:cNvSpPr txBox="1"/>
          <p:nvPr/>
        </p:nvSpPr>
        <p:spPr>
          <a:xfrm>
            <a:off x="7104775" y="2444025"/>
            <a:ext cx="41712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Char char="●"/>
            </a:pP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subjects achieved more than 98% accuracy</a:t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471" y="2641250"/>
            <a:ext cx="4586653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625" y="1068125"/>
            <a:ext cx="4586694" cy="2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1442625" y="1824000"/>
            <a:ext cx="4482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6 : </a:t>
            </a: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Metrics</a:t>
            </a: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obtained</a:t>
            </a:r>
            <a:r>
              <a:rPr i="1" lang="de-DE" sz="1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RF classifier</a:t>
            </a:r>
            <a:endParaRPr i="1" sz="1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650" y="3888875"/>
            <a:ext cx="4586649" cy="2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RESULTS (2)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